
<file path=[Content_Types].xml><?xml version="1.0" encoding="utf-8"?>
<Types xmlns="http://schemas.openxmlformats.org/package/2006/content-types">
  <Default Extension="xml" ContentType="application/xml"/>
  <Default Extension="jpg" ContentType="image/jpeg"/>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8" r:id="rId2"/>
    <p:sldId id="257" r:id="rId3"/>
    <p:sldId id="259" r:id="rId4"/>
    <p:sldId id="256"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3"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211" autoAdjust="0"/>
  </p:normalViewPr>
  <p:slideViewPr>
    <p:cSldViewPr snapToGrid="0" snapToObjects="1">
      <p:cViewPr>
        <p:scale>
          <a:sx n="67" d="100"/>
          <a:sy n="67" d="100"/>
        </p:scale>
        <p:origin x="-2256" y="-2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32690-6F22-0740-9FE2-BFAE23E8970B}" type="datetimeFigureOut">
              <a:rPr lang="en-US" smtClean="0"/>
              <a:t>11/5/14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FC5DC4-B09D-F24E-9037-0673389C61E9}" type="slidenum">
              <a:rPr lang="en-US" smtClean="0"/>
              <a:t>‹#›</a:t>
            </a:fld>
            <a:endParaRPr lang="en-US"/>
          </a:p>
        </p:txBody>
      </p:sp>
    </p:spTree>
    <p:extLst>
      <p:ext uri="{BB962C8B-B14F-4D97-AF65-F5344CB8AC3E}">
        <p14:creationId xmlns:p14="http://schemas.microsoft.com/office/powerpoint/2010/main" val="11613707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realtor.org/sites/default/files/reports/2014/2014-millennials-100-metro-areas.pdf" TargetMode="External"/><Relationship Id="rId4" Type="http://schemas.openxmlformats.org/officeDocument/2006/relationships/hyperlink" Target="http://www.realtor.org/topics/housing-affordability-index" TargetMode="External"/><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Anyone</a:t>
            </a:r>
            <a:r>
              <a:rPr lang="en-US" baseline="0" dirty="0" smtClean="0"/>
              <a:t> here from Cleveland? </a:t>
            </a:r>
          </a:p>
          <a:p>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a:t>
            </a:fld>
            <a:endParaRPr lang="en-US"/>
          </a:p>
        </p:txBody>
      </p:sp>
    </p:spTree>
    <p:extLst>
      <p:ext uri="{BB962C8B-B14F-4D97-AF65-F5344CB8AC3E}">
        <p14:creationId xmlns:p14="http://schemas.microsoft.com/office/powerpoint/2010/main" val="2462907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are fortunate to be able to market and sell such a unique product. </a:t>
            </a:r>
          </a:p>
          <a:p>
            <a:r>
              <a:rPr lang="en-US" sz="1200" kern="1200" dirty="0" smtClean="0">
                <a:solidFill>
                  <a:schemeClr val="tx1"/>
                </a:solidFill>
                <a:effectLst/>
                <a:latin typeface="+mn-lt"/>
                <a:ea typeface="+mn-ea"/>
                <a:cs typeface="+mn-cs"/>
              </a:rPr>
              <a:t>You have had two great presentations on the history and the architecture of the neighborhoods and what I would like to talk to you about is the intangible beyond location, convinces and amenities  of a neighborhood.  What we are selling, particularly in our historic neighborhoods, is our culture.</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Our </a:t>
            </a:r>
            <a:r>
              <a:rPr lang="en-US" sz="1200" kern="1200" dirty="0" err="1" smtClean="0">
                <a:solidFill>
                  <a:schemeClr val="tx1"/>
                </a:solidFill>
                <a:effectLst/>
                <a:latin typeface="+mn-lt"/>
                <a:ea typeface="+mn-ea"/>
                <a:cs typeface="+mn-cs"/>
              </a:rPr>
              <a:t>multigenerations</a:t>
            </a:r>
            <a:r>
              <a:rPr lang="en-US" sz="1200" kern="1200" dirty="0" smtClean="0">
                <a:solidFill>
                  <a:schemeClr val="tx1"/>
                </a:solidFill>
                <a:effectLst/>
                <a:latin typeface="+mn-lt"/>
                <a:ea typeface="+mn-ea"/>
                <a:cs typeface="+mn-cs"/>
              </a:rPr>
              <a:t> still living in one area</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Our cuisine and our unique relationship with food</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Our natural connection to our history, particularly as it relates the unique customs and practices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 a result of our not so distant past as a French and Spanish colony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is often the </a:t>
            </a:r>
            <a:r>
              <a:rPr lang="en-US" sz="1200" u="sng" kern="1200" dirty="0" smtClean="0">
                <a:solidFill>
                  <a:schemeClr val="tx1"/>
                </a:solidFill>
                <a:effectLst/>
                <a:latin typeface="+mn-lt"/>
                <a:ea typeface="+mn-ea"/>
                <a:cs typeface="+mn-cs"/>
              </a:rPr>
              <a:t>culture </a:t>
            </a:r>
            <a:r>
              <a:rPr lang="en-US" sz="1200" kern="1200" dirty="0" smtClean="0">
                <a:solidFill>
                  <a:schemeClr val="tx1"/>
                </a:solidFill>
                <a:effectLst/>
                <a:latin typeface="+mn-lt"/>
                <a:ea typeface="+mn-ea"/>
                <a:cs typeface="+mn-cs"/>
              </a:rPr>
              <a:t>of the neighborhood that we are selling to a buyer or for a seller on the listing side</a:t>
            </a:r>
            <a:r>
              <a:rPr lang="en-US" dirty="0" smtClean="0">
                <a:effectLst/>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2</a:t>
            </a:fld>
            <a:endParaRPr lang="en-US"/>
          </a:p>
        </p:txBody>
      </p:sp>
    </p:spTree>
    <p:extLst>
      <p:ext uri="{BB962C8B-B14F-4D97-AF65-F5344CB8AC3E}">
        <p14:creationId xmlns:p14="http://schemas.microsoft.com/office/powerpoint/2010/main" val="2949060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will talk about marketing a little later, but first let’s talk </a:t>
            </a:r>
            <a:r>
              <a:rPr lang="en-US" sz="1200" u="sng" kern="1200" dirty="0" smtClean="0">
                <a:solidFill>
                  <a:schemeClr val="tx1"/>
                </a:solidFill>
                <a:effectLst/>
                <a:latin typeface="+mn-lt"/>
                <a:ea typeface="+mn-ea"/>
                <a:cs typeface="+mn-cs"/>
              </a:rPr>
              <a:t>about</a:t>
            </a:r>
            <a:r>
              <a:rPr lang="en-US" sz="1200" kern="1200" dirty="0" smtClean="0">
                <a:solidFill>
                  <a:schemeClr val="tx1"/>
                </a:solidFill>
                <a:effectLst/>
                <a:latin typeface="+mn-lt"/>
                <a:ea typeface="+mn-ea"/>
                <a:cs typeface="+mn-cs"/>
              </a:rPr>
              <a:t> our “Modern Client”</a:t>
            </a:r>
          </a:p>
          <a:p>
            <a:r>
              <a:rPr lang="en-US" sz="1200" kern="1200" dirty="0" smtClean="0">
                <a:solidFill>
                  <a:schemeClr val="tx1"/>
                </a:solidFill>
                <a:effectLst/>
                <a:latin typeface="+mn-lt"/>
                <a:ea typeface="+mn-ea"/>
                <a:cs typeface="+mn-cs"/>
              </a:rPr>
              <a:t>By a show of hands, who has been in the business for a year or less?   5 years?   10 years? This is the group that I fall in. 20 or longer?  You have all obviously found success developing and communicating with your existing clientele, but what we are going to talk about this morning is our new “Modern Client”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3</a:t>
            </a:fld>
            <a:endParaRPr lang="en-US"/>
          </a:p>
        </p:txBody>
      </p:sp>
    </p:spTree>
    <p:extLst>
      <p:ext uri="{BB962C8B-B14F-4D97-AF65-F5344CB8AC3E}">
        <p14:creationId xmlns:p14="http://schemas.microsoft.com/office/powerpoint/2010/main" val="2462907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Millennial</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I recognize that each of our clienteles maybe different from agent to agent, this new client or Millennial is rapidly becoming the dominating force in the market today.  As we begin to address this topic perhaps we need to define this group, at least in broad terms and talk about how they are different from the generations that came before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4</a:t>
            </a:fld>
            <a:endParaRPr lang="en-US"/>
          </a:p>
        </p:txBody>
      </p:sp>
    </p:spTree>
    <p:extLst>
      <p:ext uri="{BB962C8B-B14F-4D97-AF65-F5344CB8AC3E}">
        <p14:creationId xmlns:p14="http://schemas.microsoft.com/office/powerpoint/2010/main" val="297244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smtClean="0">
                <a:solidFill>
                  <a:schemeClr val="tx1"/>
                </a:solidFill>
                <a:effectLst/>
                <a:latin typeface="+mn-lt"/>
                <a:ea typeface="+mn-ea"/>
                <a:cs typeface="+mn-cs"/>
              </a:rPr>
              <a:t>Millennials</a:t>
            </a:r>
            <a:r>
              <a:rPr lang="en-US" sz="1200" b="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While there is not a precise beginning to this generation,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are born after 1980 and have come of age near the millennium. So for analyzing statistics as it relates to today’s topic we are talking about 19-36. While this might not look like your current client, it will.  Think of the children and in some cases, grandchildren of your existing clients. </a:t>
            </a:r>
          </a:p>
          <a:p>
            <a:r>
              <a:rPr lang="en-US" sz="1200" kern="1200" dirty="0" smtClean="0">
                <a:solidFill>
                  <a:schemeClr val="tx1"/>
                </a:solidFill>
                <a:effectLst/>
                <a:latin typeface="+mn-lt"/>
                <a:ea typeface="+mn-ea"/>
                <a:cs typeface="+mn-cs"/>
              </a:rPr>
              <a:t>This group is just starting to reach peak buying power and they making their mark on the market. It is estimated that this group accounts for almost $1.7 trillion in direct annual spending—larger than any other segment of the population. They are the consumer market of the future.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According to the Brookings Institution</a:t>
            </a:r>
          </a:p>
          <a:p>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make up roughly 25 % of the current U.S. population at about 76 million  </a:t>
            </a:r>
            <a:r>
              <a:rPr lang="en-US" sz="1200" kern="1200" dirty="0" err="1" smtClean="0">
                <a:solidFill>
                  <a:schemeClr val="tx1"/>
                </a:solidFill>
                <a:effectLst/>
                <a:latin typeface="+mn-lt"/>
                <a:ea typeface="+mn-ea"/>
                <a:cs typeface="+mn-cs"/>
              </a:rPr>
              <a:t>Millennials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currently exceed the number of Boomers by a few million.</a:t>
            </a:r>
          </a:p>
          <a:p>
            <a:r>
              <a:rPr lang="en-US" sz="1200" kern="1200" dirty="0" smtClean="0">
                <a:solidFill>
                  <a:schemeClr val="tx1"/>
                </a:solidFill>
                <a:effectLst/>
                <a:latin typeface="+mn-lt"/>
                <a:ea typeface="+mn-ea"/>
                <a:cs typeface="+mn-cs"/>
              </a:rPr>
              <a:t>By 2020,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will comprise more than 1 in 3 American adults</a:t>
            </a:r>
          </a:p>
          <a:p>
            <a:r>
              <a:rPr lang="en-US" sz="1200" kern="1200" dirty="0" smtClean="0">
                <a:solidFill>
                  <a:schemeClr val="tx1"/>
                </a:solidFill>
                <a:effectLst/>
                <a:latin typeface="+mn-lt"/>
                <a:ea typeface="+mn-ea"/>
                <a:cs typeface="+mn-cs"/>
              </a:rPr>
              <a:t>By 2025,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make up 75% of the work force in the U.S.</a:t>
            </a:r>
          </a:p>
          <a:p>
            <a:r>
              <a:rPr lang="en-US" sz="1200" kern="1200" dirty="0" smtClean="0">
                <a:solidFill>
                  <a:schemeClr val="tx1"/>
                </a:solidFill>
                <a:effectLst/>
                <a:latin typeface="+mn-lt"/>
                <a:ea typeface="+mn-ea"/>
                <a:cs typeface="+mn-cs"/>
              </a:rPr>
              <a:t>By 2030,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will outnumber Boomers 78 million to 56 million</a:t>
            </a:r>
            <a:r>
              <a:rPr lang="en-US" dirty="0" smtClean="0">
                <a:effectLst/>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5</a:t>
            </a:fld>
            <a:endParaRPr lang="en-US"/>
          </a:p>
        </p:txBody>
      </p:sp>
    </p:spTree>
    <p:extLst>
      <p:ext uri="{BB962C8B-B14F-4D97-AF65-F5344CB8AC3E}">
        <p14:creationId xmlns:p14="http://schemas.microsoft.com/office/powerpoint/2010/main" val="3397438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Millenials</a:t>
            </a:r>
            <a:r>
              <a:rPr lang="en-US" sz="1200" kern="1200" dirty="0" smtClean="0">
                <a:solidFill>
                  <a:schemeClr val="tx1"/>
                </a:solidFill>
                <a:effectLst/>
                <a:latin typeface="+mn-lt"/>
                <a:ea typeface="+mn-ea"/>
                <a:cs typeface="+mn-cs"/>
              </a:rPr>
              <a:t> are:</a:t>
            </a:r>
          </a:p>
          <a:p>
            <a:r>
              <a:rPr lang="en-US" sz="1200" kern="1200" dirty="0" smtClean="0">
                <a:solidFill>
                  <a:schemeClr val="tx1"/>
                </a:solidFill>
                <a:effectLst/>
                <a:latin typeface="+mn-lt"/>
                <a:ea typeface="+mn-ea"/>
                <a:cs typeface="+mn-cs"/>
              </a:rPr>
              <a:t>America’s most racially diverse generation  43% non-white. ½ of all newborns are non-white. By 2043, the majority of the population will be non-white.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6</a:t>
            </a:fld>
            <a:endParaRPr lang="en-US"/>
          </a:p>
        </p:txBody>
      </p:sp>
    </p:spTree>
    <p:extLst>
      <p:ext uri="{BB962C8B-B14F-4D97-AF65-F5344CB8AC3E}">
        <p14:creationId xmlns:p14="http://schemas.microsoft.com/office/powerpoint/2010/main" val="1384068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50% of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identify as political independents</a:t>
            </a:r>
          </a:p>
          <a:p>
            <a:r>
              <a:rPr lang="en-US" sz="1200" kern="1200" dirty="0" smtClean="0">
                <a:solidFill>
                  <a:schemeClr val="tx1"/>
                </a:solidFill>
                <a:effectLst/>
                <a:latin typeface="+mn-lt"/>
                <a:ea typeface="+mn-ea"/>
                <a:cs typeface="+mn-cs"/>
              </a:rPr>
              <a:t>29 % are not affiliated with any religion</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2 statistics are the highest political and religious disaffiliation recorded for any generation.</a:t>
            </a:r>
          </a:p>
          <a:p>
            <a:r>
              <a:rPr lang="en-US" sz="1200" kern="1200" dirty="0" smtClean="0">
                <a:solidFill>
                  <a:schemeClr val="tx1"/>
                </a:solidFill>
                <a:effectLst/>
                <a:latin typeface="+mn-lt"/>
                <a:ea typeface="+mn-ea"/>
                <a:cs typeface="+mn-cs"/>
              </a:rPr>
              <a:t>In response to being questioned about patriotism,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49% say the phrase a patriotic person” describes them well.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By contrast, 64% of Generation </a:t>
            </a:r>
            <a:r>
              <a:rPr lang="en-US" sz="1200" kern="1200" dirty="0" err="1" smtClean="0">
                <a:solidFill>
                  <a:schemeClr val="tx1"/>
                </a:solidFill>
                <a:effectLst/>
                <a:latin typeface="+mn-lt"/>
                <a:ea typeface="+mn-ea"/>
                <a:cs typeface="+mn-cs"/>
              </a:rPr>
              <a:t>Xers</a:t>
            </a:r>
            <a:r>
              <a:rPr lang="en-US" sz="1200" kern="1200" dirty="0" smtClean="0">
                <a:solidFill>
                  <a:schemeClr val="tx1"/>
                </a:solidFill>
                <a:effectLst/>
                <a:latin typeface="+mn-lt"/>
                <a:ea typeface="+mn-ea"/>
                <a:cs typeface="+mn-cs"/>
              </a:rPr>
              <a:t>,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75% of Boomers and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81% of the silent generation</a:t>
            </a:r>
            <a:br>
              <a:rPr lang="en-US"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7</a:t>
            </a:fld>
            <a:endParaRPr lang="en-US"/>
          </a:p>
        </p:txBody>
      </p:sp>
    </p:spTree>
    <p:extLst>
      <p:ext uri="{BB962C8B-B14F-4D97-AF65-F5344CB8AC3E}">
        <p14:creationId xmlns:p14="http://schemas.microsoft.com/office/powerpoint/2010/main" val="1305414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They also stand in contrast to previous generations with respect to another core institution of society—marriage </a:t>
            </a:r>
          </a:p>
          <a:p>
            <a:r>
              <a:rPr lang="en-US" sz="1200" kern="1200" dirty="0" smtClean="0">
                <a:solidFill>
                  <a:schemeClr val="tx1"/>
                </a:solidFill>
                <a:effectLst/>
                <a:latin typeface="+mn-lt"/>
                <a:ea typeface="+mn-ea"/>
                <a:cs typeface="+mn-cs"/>
              </a:rPr>
              <a:t>Post college-aged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are also the most educated generation of young adults in American history with more than 1/3 having a four-year degree or greater.</a:t>
            </a:r>
            <a:br>
              <a:rPr lang="en-US" sz="1200" kern="1200" dirty="0" smtClean="0">
                <a:solidFill>
                  <a:schemeClr val="tx1"/>
                </a:solidFill>
                <a:effectLst/>
                <a:latin typeface="+mn-lt"/>
                <a:ea typeface="+mn-ea"/>
                <a:cs typeface="+mn-cs"/>
              </a:rPr>
            </a:br>
            <a:endParaRPr lang="en-US" dirty="0" smtClean="0"/>
          </a:p>
          <a:p>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8</a:t>
            </a:fld>
            <a:endParaRPr lang="en-US"/>
          </a:p>
        </p:txBody>
      </p:sp>
    </p:spTree>
    <p:extLst>
      <p:ext uri="{BB962C8B-B14F-4D97-AF65-F5344CB8AC3E}">
        <p14:creationId xmlns:p14="http://schemas.microsoft.com/office/powerpoint/2010/main" val="366880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stand out for liberal views on most social issues including marriage equality and legalization of marijuana.</a:t>
            </a:r>
            <a:br>
              <a:rPr lang="en-US"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9</a:t>
            </a:fld>
            <a:endParaRPr lang="en-US"/>
          </a:p>
        </p:txBody>
      </p:sp>
    </p:spTree>
    <p:extLst>
      <p:ext uri="{BB962C8B-B14F-4D97-AF65-F5344CB8AC3E}">
        <p14:creationId xmlns:p14="http://schemas.microsoft.com/office/powerpoint/2010/main" val="1216057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generation barely remembers a time without internet, lap tops, smart phones, and social media.</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10</a:t>
            </a:fld>
            <a:endParaRPr lang="en-US"/>
          </a:p>
        </p:txBody>
      </p:sp>
    </p:spTree>
    <p:extLst>
      <p:ext uri="{BB962C8B-B14F-4D97-AF65-F5344CB8AC3E}">
        <p14:creationId xmlns:p14="http://schemas.microsoft.com/office/powerpoint/2010/main" val="3828078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sell to any audience, you have to understand it. Now that we have talked a little bit about the characteristics of this group, let’s take a look at how this generation thinks, acts, what they are buying and perhaps with this analysis, </a:t>
            </a:r>
            <a:r>
              <a:rPr lang="en-US" sz="1200" b="1" kern="1200" dirty="0" smtClean="0">
                <a:solidFill>
                  <a:schemeClr val="tx1"/>
                </a:solidFill>
                <a:effectLst/>
                <a:latin typeface="+mn-lt"/>
                <a:ea typeface="+mn-ea"/>
                <a:cs typeface="+mn-cs"/>
              </a:rPr>
              <a:t>re-evaluate </a:t>
            </a:r>
            <a:r>
              <a:rPr lang="en-US" sz="1200" kern="1200" dirty="0" smtClean="0">
                <a:solidFill>
                  <a:schemeClr val="tx1"/>
                </a:solidFill>
                <a:effectLst/>
                <a:latin typeface="+mn-lt"/>
                <a:ea typeface="+mn-ea"/>
                <a:cs typeface="+mn-cs"/>
              </a:rPr>
              <a:t>the way that we engage them.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11</a:t>
            </a:fld>
            <a:endParaRPr lang="en-US"/>
          </a:p>
        </p:txBody>
      </p:sp>
    </p:spTree>
    <p:extLst>
      <p:ext uri="{BB962C8B-B14F-4D97-AF65-F5344CB8AC3E}">
        <p14:creationId xmlns:p14="http://schemas.microsoft.com/office/powerpoint/2010/main" val="895999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Speak to the values drive this generation. They may not be what you would think.</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12</a:t>
            </a:fld>
            <a:endParaRPr lang="en-US"/>
          </a:p>
        </p:txBody>
      </p:sp>
    </p:spTree>
    <p:extLst>
      <p:ext uri="{BB962C8B-B14F-4D97-AF65-F5344CB8AC3E}">
        <p14:creationId xmlns:p14="http://schemas.microsoft.com/office/powerpoint/2010/main" val="319105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Understand their lifestyle and desired experiences and find ways to amplify </a:t>
            </a:r>
            <a:r>
              <a:rPr lang="en-US" sz="1200" b="1" kern="1200" dirty="0" smtClean="0">
                <a:solidFill>
                  <a:schemeClr val="tx1"/>
                </a:solidFill>
                <a:effectLst/>
                <a:latin typeface="+mn-lt"/>
                <a:ea typeface="+mn-ea"/>
                <a:cs typeface="+mn-cs"/>
              </a:rPr>
              <a:t>their </a:t>
            </a:r>
            <a:r>
              <a:rPr lang="en-US" sz="1200" kern="1200" dirty="0" smtClean="0">
                <a:solidFill>
                  <a:schemeClr val="tx1"/>
                </a:solidFill>
                <a:effectLst/>
                <a:latin typeface="+mn-lt"/>
                <a:ea typeface="+mn-ea"/>
                <a:cs typeface="+mn-cs"/>
              </a:rPr>
              <a:t>reality</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13</a:t>
            </a:fld>
            <a:endParaRPr lang="en-US"/>
          </a:p>
        </p:txBody>
      </p:sp>
    </p:spTree>
    <p:extLst>
      <p:ext uri="{BB962C8B-B14F-4D97-AF65-F5344CB8AC3E}">
        <p14:creationId xmlns:p14="http://schemas.microsoft.com/office/powerpoint/2010/main" val="1727924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Sell the cool,</a:t>
            </a:r>
            <a:r>
              <a:rPr lang="en-US" baseline="0" dirty="0" smtClean="0"/>
              <a:t> know what’s coming. The </a:t>
            </a:r>
            <a:r>
              <a:rPr lang="en-US" baseline="0" dirty="0" err="1" smtClean="0"/>
              <a:t>walkable</a:t>
            </a:r>
            <a:r>
              <a:rPr lang="en-US" baseline="0" dirty="0" smtClean="0"/>
              <a:t>/</a:t>
            </a:r>
            <a:r>
              <a:rPr lang="en-US" baseline="0" dirty="0" err="1" smtClean="0"/>
              <a:t>bikeable</a:t>
            </a:r>
            <a:r>
              <a:rPr lang="en-US" baseline="0" dirty="0" smtClean="0"/>
              <a:t>, sustainable neighborhood, public transit, parks etc. </a:t>
            </a:r>
          </a:p>
          <a:p>
            <a:r>
              <a:rPr lang="en-US" sz="1200" kern="1200" dirty="0" smtClean="0">
                <a:solidFill>
                  <a:schemeClr val="tx1"/>
                </a:solidFill>
                <a:effectLst/>
                <a:latin typeface="+mn-lt"/>
                <a:ea typeface="+mn-ea"/>
                <a:cs typeface="+mn-cs"/>
              </a:rPr>
              <a:t>Make sure that they are informed and involved and not told what to do. Embrace “multidirectional engagement”—they want to be collaborators.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15</a:t>
            </a:fld>
            <a:endParaRPr lang="en-US"/>
          </a:p>
        </p:txBody>
      </p:sp>
    </p:spTree>
    <p:extLst>
      <p:ext uri="{BB962C8B-B14F-4D97-AF65-F5344CB8AC3E}">
        <p14:creationId xmlns:p14="http://schemas.microsoft.com/office/powerpoint/2010/main" val="2400923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Now, What are they buying?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16</a:t>
            </a:fld>
            <a:endParaRPr lang="en-US"/>
          </a:p>
        </p:txBody>
      </p:sp>
    </p:spTree>
    <p:extLst>
      <p:ext uri="{BB962C8B-B14F-4D97-AF65-F5344CB8AC3E}">
        <p14:creationId xmlns:p14="http://schemas.microsoft.com/office/powerpoint/2010/main" val="2708509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You guessed it. Urban.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17</a:t>
            </a:fld>
            <a:endParaRPr lang="en-US"/>
          </a:p>
        </p:txBody>
      </p:sp>
    </p:spTree>
    <p:extLst>
      <p:ext uri="{BB962C8B-B14F-4D97-AF65-F5344CB8AC3E}">
        <p14:creationId xmlns:p14="http://schemas.microsoft.com/office/powerpoint/2010/main" val="1724955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And for us that is historic.</a:t>
            </a:r>
            <a:r>
              <a:rPr lang="en-US" dirty="0" smtClean="0">
                <a:effectLst/>
              </a:rPr>
              <a:t> </a:t>
            </a:r>
          </a:p>
          <a:p>
            <a:endParaRPr lang="en-US" dirty="0" smtClean="0">
              <a:effectLst/>
            </a:endParaRPr>
          </a:p>
          <a:p>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are opting for city life over the suburbs that raised them. What they are looking for is the perception of cultural cool. And this is what we are selling.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18</a:t>
            </a:fld>
            <a:endParaRPr lang="en-US"/>
          </a:p>
        </p:txBody>
      </p:sp>
    </p:spTree>
    <p:extLst>
      <p:ext uri="{BB962C8B-B14F-4D97-AF65-F5344CB8AC3E}">
        <p14:creationId xmlns:p14="http://schemas.microsoft.com/office/powerpoint/2010/main" val="1283326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number of college educated people 25-34 living within 3 miles of a city center is up 37% since 2000—even as the total population slightly decreased in some of the same cities.  New Orleans is one such city. This trend continues to dominate our market, both in terms of volume and value.</a:t>
            </a:r>
          </a:p>
          <a:p>
            <a:r>
              <a:rPr lang="en-US" sz="1200" kern="1200" dirty="0" smtClean="0">
                <a:solidFill>
                  <a:schemeClr val="tx1"/>
                </a:solidFill>
                <a:effectLst/>
                <a:latin typeface="+mn-lt"/>
                <a:ea typeface="+mn-ea"/>
                <a:cs typeface="+mn-cs"/>
              </a:rPr>
              <a:t>This is not going unnoticed in the suburbs. Planners in these areas are attempting to manufacture “density”.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19</a:t>
            </a:fld>
            <a:endParaRPr lang="en-US"/>
          </a:p>
        </p:txBody>
      </p:sp>
    </p:spTree>
    <p:extLst>
      <p:ext uri="{BB962C8B-B14F-4D97-AF65-F5344CB8AC3E}">
        <p14:creationId xmlns:p14="http://schemas.microsoft.com/office/powerpoint/2010/main" val="1138477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attempt is make neighborhoods </a:t>
            </a:r>
            <a:r>
              <a:rPr lang="en-US" sz="1200" kern="1200" dirty="0" err="1" smtClean="0">
                <a:solidFill>
                  <a:schemeClr val="tx1"/>
                </a:solidFill>
                <a:effectLst/>
                <a:latin typeface="+mn-lt"/>
                <a:ea typeface="+mn-ea"/>
                <a:cs typeface="+mn-cs"/>
              </a:rPr>
              <a:t>walkable</a:t>
            </a:r>
            <a:r>
              <a:rPr lang="en-US" sz="1200" kern="1200" dirty="0" smtClean="0">
                <a:solidFill>
                  <a:schemeClr val="tx1"/>
                </a:solidFill>
                <a:effectLst/>
                <a:latin typeface="+mn-lt"/>
                <a:ea typeface="+mn-ea"/>
                <a:cs typeface="+mn-cs"/>
              </a:rPr>
              <a:t> and deemphasize sprawl. Just last week, the Advocate did a story on this concept and the plans to center a city vibe around Oakwood mall.</a:t>
            </a:r>
          </a:p>
          <a:p>
            <a:r>
              <a:rPr lang="en-US" sz="1200" kern="1200" dirty="0" smtClean="0">
                <a:solidFill>
                  <a:schemeClr val="tx1"/>
                </a:solidFill>
                <a:effectLst/>
                <a:latin typeface="+mn-lt"/>
                <a:ea typeface="+mn-ea"/>
                <a:cs typeface="+mn-cs"/>
              </a:rPr>
              <a:t>National Association of Realtors analyzed </a:t>
            </a:r>
            <a:r>
              <a:rPr lang="en-US" sz="1200" u="none" strike="noStrike" kern="1200" dirty="0" smtClean="0">
                <a:solidFill>
                  <a:schemeClr val="tx1"/>
                </a:solidFill>
                <a:effectLst/>
                <a:latin typeface="+mn-lt"/>
                <a:ea typeface="+mn-ea"/>
                <a:cs typeface="+mn-cs"/>
                <a:hlinkClick r:id="rId3"/>
              </a:rPr>
              <a:t>100 metro areas</a:t>
            </a:r>
            <a:r>
              <a:rPr lang="en-US" sz="1200" kern="1200" dirty="0" smtClean="0">
                <a:solidFill>
                  <a:schemeClr val="tx1"/>
                </a:solidFill>
                <a:effectLst/>
                <a:latin typeface="+mn-lt"/>
                <a:ea typeface="+mn-ea"/>
                <a:cs typeface="+mn-cs"/>
              </a:rPr>
              <a:t> that have a large Millennial presence, solid local job market conditions and strong migration patterns of young adults moving to that particular area to determine the best purchase prospects for young buyers. </a:t>
            </a:r>
            <a:r>
              <a:rPr lang="en-US" sz="1200" u="none" strike="noStrike" kern="1200" dirty="0" smtClean="0">
                <a:solidFill>
                  <a:schemeClr val="tx1"/>
                </a:solidFill>
                <a:effectLst/>
                <a:latin typeface="+mn-lt"/>
                <a:ea typeface="+mn-ea"/>
                <a:cs typeface="+mn-cs"/>
                <a:hlinkClick r:id="rId4"/>
              </a:rPr>
              <a:t>Housing affordability</a:t>
            </a:r>
            <a:r>
              <a:rPr lang="en-US" sz="1200" kern="1200" dirty="0" smtClean="0">
                <a:solidFill>
                  <a:schemeClr val="tx1"/>
                </a:solidFill>
                <a:effectLst/>
                <a:latin typeface="+mn-lt"/>
                <a:ea typeface="+mn-ea"/>
                <a:cs typeface="+mn-cs"/>
              </a:rPr>
              <a:t> and inventory availability were also considered.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Any guesses as </a:t>
            </a:r>
            <a:r>
              <a:rPr lang="en-US" sz="1200" kern="1200" smtClean="0">
                <a:solidFill>
                  <a:schemeClr val="tx1"/>
                </a:solidFill>
                <a:effectLst/>
                <a:latin typeface="+mn-lt"/>
                <a:ea typeface="+mn-ea"/>
                <a:cs typeface="+mn-cs"/>
              </a:rPr>
              <a:t>to the top 10?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20</a:t>
            </a:fld>
            <a:endParaRPr lang="en-US"/>
          </a:p>
        </p:txBody>
      </p:sp>
    </p:spTree>
    <p:extLst>
      <p:ext uri="{BB962C8B-B14F-4D97-AF65-F5344CB8AC3E}">
        <p14:creationId xmlns:p14="http://schemas.microsoft.com/office/powerpoint/2010/main" val="3721924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smtClean="0">
                <a:solidFill>
                  <a:schemeClr val="tx1"/>
                </a:solidFill>
                <a:effectLst/>
                <a:latin typeface="+mn-lt"/>
                <a:ea typeface="+mn-ea"/>
                <a:cs typeface="+mn-cs"/>
              </a:rPr>
              <a:t>The best purchase markets for aspiring Millennial homebuyers are (listed alphabetically):</a:t>
            </a:r>
          </a:p>
          <a:p>
            <a:pPr lvl="0" fontAlgn="base"/>
            <a:r>
              <a:rPr lang="en-US" sz="1200" kern="1200" dirty="0" smtClean="0">
                <a:solidFill>
                  <a:schemeClr val="tx1"/>
                </a:solidFill>
                <a:effectLst/>
                <a:latin typeface="+mn-lt"/>
                <a:ea typeface="+mn-ea"/>
                <a:cs typeface="+mn-cs"/>
              </a:rPr>
              <a:t>Austin, Texas</a:t>
            </a:r>
          </a:p>
          <a:p>
            <a:pPr lvl="0" fontAlgn="base"/>
            <a:r>
              <a:rPr lang="en-US" sz="1200" kern="1200" dirty="0" smtClean="0">
                <a:solidFill>
                  <a:schemeClr val="tx1"/>
                </a:solidFill>
                <a:effectLst/>
                <a:latin typeface="+mn-lt"/>
                <a:ea typeface="+mn-ea"/>
                <a:cs typeface="+mn-cs"/>
              </a:rPr>
              <a:t>Dallas</a:t>
            </a:r>
          </a:p>
          <a:p>
            <a:pPr lvl="0" fontAlgn="base"/>
            <a:r>
              <a:rPr lang="en-US" sz="1200" kern="1200" dirty="0" smtClean="0">
                <a:solidFill>
                  <a:schemeClr val="tx1"/>
                </a:solidFill>
                <a:effectLst/>
                <a:latin typeface="+mn-lt"/>
                <a:ea typeface="+mn-ea"/>
                <a:cs typeface="+mn-cs"/>
              </a:rPr>
              <a:t>Denver</a:t>
            </a:r>
          </a:p>
          <a:p>
            <a:pPr lvl="0" fontAlgn="base"/>
            <a:r>
              <a:rPr lang="en-US" sz="1200" kern="1200" dirty="0" smtClean="0">
                <a:solidFill>
                  <a:schemeClr val="tx1"/>
                </a:solidFill>
                <a:effectLst/>
                <a:latin typeface="+mn-lt"/>
                <a:ea typeface="+mn-ea"/>
                <a:cs typeface="+mn-cs"/>
              </a:rPr>
              <a:t>Des Moines, Iowa</a:t>
            </a:r>
          </a:p>
          <a:p>
            <a:pPr lvl="0" fontAlgn="base"/>
            <a:r>
              <a:rPr lang="en-US" sz="1200" kern="1200" dirty="0" smtClean="0">
                <a:solidFill>
                  <a:schemeClr val="tx1"/>
                </a:solidFill>
                <a:effectLst/>
                <a:latin typeface="+mn-lt"/>
                <a:ea typeface="+mn-ea"/>
                <a:cs typeface="+mn-cs"/>
              </a:rPr>
              <a:t>Grand Rapids, Michigan</a:t>
            </a:r>
          </a:p>
          <a:p>
            <a:pPr lvl="0" fontAlgn="base"/>
            <a:r>
              <a:rPr lang="en-US" sz="1200" kern="1200" dirty="0" smtClean="0">
                <a:solidFill>
                  <a:schemeClr val="tx1"/>
                </a:solidFill>
                <a:effectLst/>
                <a:latin typeface="+mn-lt"/>
                <a:ea typeface="+mn-ea"/>
                <a:cs typeface="+mn-cs"/>
              </a:rPr>
              <a:t>Minneapolis</a:t>
            </a:r>
          </a:p>
          <a:p>
            <a:pPr lvl="0" fontAlgn="base"/>
            <a:r>
              <a:rPr lang="en-US" sz="1200" kern="1200" dirty="0" smtClean="0">
                <a:solidFill>
                  <a:schemeClr val="tx1"/>
                </a:solidFill>
                <a:effectLst/>
                <a:latin typeface="+mn-lt"/>
                <a:ea typeface="+mn-ea"/>
                <a:cs typeface="+mn-cs"/>
              </a:rPr>
              <a:t>New Orleans</a:t>
            </a:r>
          </a:p>
          <a:p>
            <a:pPr lvl="0" fontAlgn="base"/>
            <a:r>
              <a:rPr lang="en-US" sz="1200" kern="1200" dirty="0" smtClean="0">
                <a:solidFill>
                  <a:schemeClr val="tx1"/>
                </a:solidFill>
                <a:effectLst/>
                <a:latin typeface="+mn-lt"/>
                <a:ea typeface="+mn-ea"/>
                <a:cs typeface="+mn-cs"/>
              </a:rPr>
              <a:t>Ogden, Utah</a:t>
            </a:r>
          </a:p>
          <a:p>
            <a:pPr lvl="0" fontAlgn="base"/>
            <a:r>
              <a:rPr lang="en-US" sz="1200" kern="1200" dirty="0" smtClean="0">
                <a:solidFill>
                  <a:schemeClr val="tx1"/>
                </a:solidFill>
                <a:effectLst/>
                <a:latin typeface="+mn-lt"/>
                <a:ea typeface="+mn-ea"/>
                <a:cs typeface="+mn-cs"/>
              </a:rPr>
              <a:t>Salt Lake City</a:t>
            </a:r>
          </a:p>
          <a:p>
            <a:pPr lvl="0" fontAlgn="base"/>
            <a:r>
              <a:rPr lang="en-US" sz="1200" kern="1200" dirty="0" smtClean="0">
                <a:solidFill>
                  <a:schemeClr val="tx1"/>
                </a:solidFill>
                <a:effectLst/>
                <a:latin typeface="+mn-lt"/>
                <a:ea typeface="+mn-ea"/>
                <a:cs typeface="+mn-cs"/>
              </a:rPr>
              <a:t>Seattle</a:t>
            </a:r>
          </a:p>
          <a:p>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21</a:t>
            </a:fld>
            <a:endParaRPr lang="en-US"/>
          </a:p>
        </p:txBody>
      </p:sp>
    </p:spTree>
    <p:extLst>
      <p:ext uri="{BB962C8B-B14F-4D97-AF65-F5344CB8AC3E}">
        <p14:creationId xmlns:p14="http://schemas.microsoft.com/office/powerpoint/2010/main" val="868121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Finally, let’s talk about how to reach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Embrace technology</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Agents that have a strong social media presence, manage a user-friendly website and can offer the market relevant and fresh content that speaks to what we have discussed, have the best chance to impact the purchasing decisions of a Millennial.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22</a:t>
            </a:fld>
            <a:endParaRPr lang="en-US"/>
          </a:p>
        </p:txBody>
      </p:sp>
    </p:spTree>
    <p:extLst>
      <p:ext uri="{BB962C8B-B14F-4D97-AF65-F5344CB8AC3E}">
        <p14:creationId xmlns:p14="http://schemas.microsoft.com/office/powerpoint/2010/main" val="784148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 cognizant of the way that you format your content. 6 in 10 access real estate information on a tablet or mobile device.</a:t>
            </a:r>
          </a:p>
          <a:p>
            <a:r>
              <a:rPr lang="en-US" sz="1200" kern="1200" dirty="0" smtClean="0">
                <a:solidFill>
                  <a:schemeClr val="tx1"/>
                </a:solidFill>
                <a:effectLst/>
                <a:latin typeface="+mn-lt"/>
                <a:ea typeface="+mn-ea"/>
                <a:cs typeface="+mn-cs"/>
              </a:rPr>
              <a:t>Unlike the generation of clients before them,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don’t always follow a linear consumer journey.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frequently take a more circuitous path –searching, browsing, seeking reviews and recommendations, all BEFORE ever any meaningful contact with an agent. This is the age of “well I had a friend who” and “well I’ve heard…” or “I know from looking on line…”</a:t>
            </a:r>
          </a:p>
          <a:p>
            <a:r>
              <a:rPr lang="en-US" sz="1200" kern="1200" dirty="0" smtClean="0">
                <a:solidFill>
                  <a:schemeClr val="tx1"/>
                </a:solidFill>
                <a:effectLst/>
                <a:latin typeface="+mn-lt"/>
                <a:ea typeface="+mn-ea"/>
                <a:cs typeface="+mn-cs"/>
              </a:rPr>
              <a:t>59% of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in a recent poll regularly write product or service reviews. And almost half of this number or 28% of </a:t>
            </a:r>
            <a:r>
              <a:rPr lang="en-US" sz="1200" kern="1200" dirty="0" err="1" smtClean="0">
                <a:solidFill>
                  <a:schemeClr val="tx1"/>
                </a:solidFill>
                <a:effectLst/>
                <a:latin typeface="+mn-lt"/>
                <a:ea typeface="+mn-ea"/>
                <a:cs typeface="+mn-cs"/>
              </a:rPr>
              <a:t>millennials</a:t>
            </a:r>
            <a:r>
              <a:rPr lang="en-US" sz="1200" kern="1200" dirty="0" smtClean="0">
                <a:solidFill>
                  <a:schemeClr val="tx1"/>
                </a:solidFill>
                <a:effectLst/>
                <a:latin typeface="+mn-lt"/>
                <a:ea typeface="+mn-ea"/>
                <a:cs typeface="+mn-cs"/>
              </a:rPr>
              <a:t> in this same poll indicated that they rate reviews by others as a “significant factor” in their decision to purchase a product.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23</a:t>
            </a:fld>
            <a:endParaRPr lang="en-US"/>
          </a:p>
        </p:txBody>
      </p:sp>
    </p:spTree>
    <p:extLst>
      <p:ext uri="{BB962C8B-B14F-4D97-AF65-F5344CB8AC3E}">
        <p14:creationId xmlns:p14="http://schemas.microsoft.com/office/powerpoint/2010/main" val="917107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takes word of mouth and it’s importance to a whole other level. If harnessed, this can be an extremely useful tool. </a:t>
            </a:r>
            <a:r>
              <a:rPr lang="en-US" sz="1200" kern="1200" dirty="0" err="1" smtClean="0">
                <a:solidFill>
                  <a:schemeClr val="tx1"/>
                </a:solidFill>
                <a:effectLst/>
                <a:latin typeface="+mn-lt"/>
                <a:ea typeface="+mn-ea"/>
                <a:cs typeface="+mn-cs"/>
              </a:rPr>
              <a:t>Conversly</a:t>
            </a:r>
            <a:r>
              <a:rPr lang="en-US" sz="1200" kern="1200" dirty="0" smtClean="0">
                <a:solidFill>
                  <a:schemeClr val="tx1"/>
                </a:solidFill>
                <a:effectLst/>
                <a:latin typeface="+mn-lt"/>
                <a:ea typeface="+mn-ea"/>
                <a:cs typeface="+mn-cs"/>
              </a:rPr>
              <a:t>, the other edge of the sword can be a daunting thought as a bad review can go viral.</a:t>
            </a:r>
            <a:br>
              <a:rPr lang="en-US"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24</a:t>
            </a:fld>
            <a:endParaRPr lang="en-US"/>
          </a:p>
        </p:txBody>
      </p:sp>
    </p:spTree>
    <p:extLst>
      <p:ext uri="{BB962C8B-B14F-4D97-AF65-F5344CB8AC3E}">
        <p14:creationId xmlns:p14="http://schemas.microsoft.com/office/powerpoint/2010/main" val="27693171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are just beginning to see the purchaser power of this generation and the impact on the market.  This group will challenge, expect more, desire collaboration and redefine our roles more than many of us expect, but understanding the change in the weather will help forge the relationships today that leads to their loyalty throughout their lifetime. </a:t>
            </a:r>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25</a:t>
            </a:fld>
            <a:endParaRPr lang="en-US"/>
          </a:p>
        </p:txBody>
      </p:sp>
    </p:spTree>
    <p:extLst>
      <p:ext uri="{BB962C8B-B14F-4D97-AF65-F5344CB8AC3E}">
        <p14:creationId xmlns:p14="http://schemas.microsoft.com/office/powerpoint/2010/main" val="17076151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FC5DC4-B09D-F24E-9037-0673389C61E9}" type="slidenum">
              <a:rPr lang="en-US" smtClean="0"/>
              <a:t>26</a:t>
            </a:fld>
            <a:endParaRPr lang="en-US"/>
          </a:p>
        </p:txBody>
      </p:sp>
    </p:spTree>
    <p:extLst>
      <p:ext uri="{BB962C8B-B14F-4D97-AF65-F5344CB8AC3E}">
        <p14:creationId xmlns:p14="http://schemas.microsoft.com/office/powerpoint/2010/main" val="2462907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EC2664-05C2-8B49-8BAC-3FBAA21F1D93}"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3557989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EC2664-05C2-8B49-8BAC-3FBAA21F1D93}"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3809019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EC2664-05C2-8B49-8BAC-3FBAA21F1D93}"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1695989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EC2664-05C2-8B49-8BAC-3FBAA21F1D93}" type="datetimeFigureOut">
              <a:rPr lang="en-US" smtClean="0"/>
              <a:t>11/5/14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522866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EC2664-05C2-8B49-8BAC-3FBAA21F1D93}" type="datetimeFigureOut">
              <a:rPr lang="en-US" smtClean="0"/>
              <a:t>11/5/14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1755202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EC2664-05C2-8B49-8BAC-3FBAA21F1D93}" type="datetimeFigureOut">
              <a:rPr lang="en-US" smtClean="0"/>
              <a:t>11/5/14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645898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EC2664-05C2-8B49-8BAC-3FBAA21F1D93}" type="datetimeFigureOut">
              <a:rPr lang="en-US" smtClean="0"/>
              <a:t>11/5/14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946734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EC2664-05C2-8B49-8BAC-3FBAA21F1D93}" type="datetimeFigureOut">
              <a:rPr lang="en-US" smtClean="0"/>
              <a:t>11/5/14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497494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EC2664-05C2-8B49-8BAC-3FBAA21F1D93}" type="datetimeFigureOut">
              <a:rPr lang="en-US" smtClean="0"/>
              <a:t>11/5/14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5123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EC2664-05C2-8B49-8BAC-3FBAA21F1D93}"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1307981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EC2664-05C2-8B49-8BAC-3FBAA21F1D93}" type="datetimeFigureOut">
              <a:rPr lang="en-US" smtClean="0"/>
              <a:t>11/5/14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92936B-292F-6641-8877-F71D851A9613}" type="slidenum">
              <a:rPr lang="en-US" smtClean="0"/>
              <a:t>‹#›</a:t>
            </a:fld>
            <a:endParaRPr lang="en-US"/>
          </a:p>
        </p:txBody>
      </p:sp>
    </p:spTree>
    <p:extLst>
      <p:ext uri="{BB962C8B-B14F-4D97-AF65-F5344CB8AC3E}">
        <p14:creationId xmlns:p14="http://schemas.microsoft.com/office/powerpoint/2010/main" val="39114471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EC2664-05C2-8B49-8BAC-3FBAA21F1D93}" type="datetimeFigureOut">
              <a:rPr lang="en-US" smtClean="0"/>
              <a:t>11/5/14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2936B-292F-6641-8877-F71D851A9613}" type="slidenum">
              <a:rPr lang="en-US" smtClean="0"/>
              <a:t>‹#›</a:t>
            </a:fld>
            <a:endParaRPr lang="en-US"/>
          </a:p>
        </p:txBody>
      </p:sp>
    </p:spTree>
    <p:extLst>
      <p:ext uri="{BB962C8B-B14F-4D97-AF65-F5344CB8AC3E}">
        <p14:creationId xmlns:p14="http://schemas.microsoft.com/office/powerpoint/2010/main" val="2930703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http://www.davidfavret.com" TargetMode="External"/><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package" Target="../embeddings/Microsoft_Word_Document1.docx"/><Relationship Id="rId5" Type="http://schemas.openxmlformats.org/officeDocument/2006/relationships/image" Target="../media/image7.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image" Target="../media/image21.png"/><Relationship Id="rId11" Type="http://schemas.openxmlformats.org/officeDocument/2006/relationships/image" Target="../media/image22.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http://www.davidfavret.com" TargetMode="External"/><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venir Book"/>
                <a:cs typeface="Avenir Book"/>
              </a:rPr>
              <a:t>Marketing New Orleans Properties to the Modern Client</a:t>
            </a:r>
            <a:endParaRPr lang="en-US" dirty="0">
              <a:latin typeface="Avenir Book"/>
              <a:cs typeface="Avenir Book"/>
            </a:endParaRPr>
          </a:p>
        </p:txBody>
      </p:sp>
      <p:pic>
        <p:nvPicPr>
          <p:cNvPr id="3" name="Picture 2" descr="event1334detai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479" y="1739899"/>
            <a:ext cx="7623439" cy="3717191"/>
          </a:xfrm>
          <a:prstGeom prst="rect">
            <a:avLst/>
          </a:prstGeom>
        </p:spPr>
      </p:pic>
      <p:sp>
        <p:nvSpPr>
          <p:cNvPr id="4" name="TextBox 3"/>
          <p:cNvSpPr txBox="1"/>
          <p:nvPr/>
        </p:nvSpPr>
        <p:spPr>
          <a:xfrm>
            <a:off x="5737860" y="5457090"/>
            <a:ext cx="2792789" cy="2031325"/>
          </a:xfrm>
          <a:prstGeom prst="rect">
            <a:avLst/>
          </a:prstGeom>
          <a:noFill/>
        </p:spPr>
        <p:txBody>
          <a:bodyPr wrap="square" rtlCol="0">
            <a:spAutoFit/>
          </a:bodyPr>
          <a:lstStyle/>
          <a:p>
            <a:r>
              <a:rPr lang="en-US" b="1" dirty="0" smtClean="0">
                <a:latin typeface="Avenir Book"/>
                <a:cs typeface="Avenir Book"/>
              </a:rPr>
              <a:t>David </a:t>
            </a:r>
            <a:r>
              <a:rPr lang="en-US" b="1" dirty="0" err="1" smtClean="0">
                <a:latin typeface="Avenir Book"/>
                <a:cs typeface="Avenir Book"/>
              </a:rPr>
              <a:t>Favret</a:t>
            </a:r>
            <a:endParaRPr lang="en-US" b="1" dirty="0">
              <a:latin typeface="Avenir Book"/>
              <a:cs typeface="Avenir Book"/>
            </a:endParaRPr>
          </a:p>
          <a:p>
            <a:r>
              <a:rPr lang="en-US" b="1" dirty="0" smtClean="0">
                <a:latin typeface="Avenir Book"/>
                <a:cs typeface="Avenir Book"/>
              </a:rPr>
              <a:t>French Quarter Realty</a:t>
            </a:r>
            <a:br>
              <a:rPr lang="en-US" b="1" dirty="0" smtClean="0">
                <a:latin typeface="Avenir Book"/>
                <a:cs typeface="Avenir Book"/>
              </a:rPr>
            </a:br>
            <a:r>
              <a:rPr lang="en-US" b="1" dirty="0" smtClean="0">
                <a:latin typeface="Avenir Book"/>
                <a:cs typeface="Avenir Book"/>
                <a:hlinkClick r:id="rId4"/>
              </a:rPr>
              <a:t>davidfavret.com</a:t>
            </a:r>
            <a:endParaRPr lang="en-US" b="1" dirty="0" smtClean="0">
              <a:latin typeface="Avenir Book"/>
              <a:cs typeface="Avenir Book"/>
            </a:endParaRPr>
          </a:p>
          <a:p>
            <a:endParaRPr lang="en-US" dirty="0" smtClean="0">
              <a:latin typeface="Avenir Book"/>
              <a:cs typeface="Avenir Book"/>
            </a:endParaRPr>
          </a:p>
          <a:p>
            <a:endParaRPr lang="en-US" dirty="0">
              <a:latin typeface="Avenir Book"/>
              <a:cs typeface="Avenir Book"/>
            </a:endParaRPr>
          </a:p>
          <a:p>
            <a:endParaRPr lang="en-US" dirty="0" smtClean="0">
              <a:latin typeface="Avenir Book"/>
              <a:cs typeface="Avenir Book"/>
            </a:endParaRPr>
          </a:p>
          <a:p>
            <a:endParaRPr lang="en-US" dirty="0">
              <a:latin typeface="Avenir Book"/>
              <a:cs typeface="Avenir Book"/>
            </a:endParaRPr>
          </a:p>
        </p:txBody>
      </p:sp>
    </p:spTree>
    <p:extLst>
      <p:ext uri="{BB962C8B-B14F-4D97-AF65-F5344CB8AC3E}">
        <p14:creationId xmlns:p14="http://schemas.microsoft.com/office/powerpoint/2010/main" val="233488710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nnessee William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030" y="339129"/>
            <a:ext cx="4069552" cy="4002838"/>
          </a:xfrm>
          <a:prstGeom prst="rect">
            <a:avLst/>
          </a:prstGeom>
        </p:spPr>
      </p:pic>
      <p:sp>
        <p:nvSpPr>
          <p:cNvPr id="5" name="TextBox 4"/>
          <p:cNvSpPr txBox="1"/>
          <p:nvPr/>
        </p:nvSpPr>
        <p:spPr>
          <a:xfrm>
            <a:off x="4310053" y="2870844"/>
            <a:ext cx="5113525" cy="1979924"/>
          </a:xfrm>
          <a:prstGeom prst="rect">
            <a:avLst/>
          </a:prstGeom>
          <a:noFill/>
        </p:spPr>
        <p:txBody>
          <a:bodyPr wrap="square" rtlCol="0">
            <a:spAutoFit/>
          </a:bodyPr>
          <a:lstStyle/>
          <a:p>
            <a:r>
              <a:rPr lang="en-US" sz="2400" i="1" dirty="0" smtClean="0">
                <a:latin typeface="Avenir Book"/>
                <a:cs typeface="Avenir Book"/>
              </a:rPr>
              <a:t>“America has only three cities: </a:t>
            </a:r>
            <a:br>
              <a:rPr lang="en-US" sz="2400" i="1" dirty="0" smtClean="0">
                <a:latin typeface="Avenir Book"/>
                <a:cs typeface="Avenir Book"/>
              </a:rPr>
            </a:br>
            <a:r>
              <a:rPr lang="en-US" sz="2400" i="1" dirty="0" smtClean="0">
                <a:latin typeface="Avenir Book"/>
                <a:cs typeface="Avenir Book"/>
              </a:rPr>
              <a:t>New York, San Francisco and </a:t>
            </a:r>
            <a:br>
              <a:rPr lang="en-US" sz="2400" i="1" dirty="0" smtClean="0">
                <a:latin typeface="Avenir Book"/>
                <a:cs typeface="Avenir Book"/>
              </a:rPr>
            </a:br>
            <a:r>
              <a:rPr lang="en-US" sz="2400" i="1" dirty="0" smtClean="0">
                <a:latin typeface="Avenir Book"/>
                <a:cs typeface="Avenir Book"/>
              </a:rPr>
              <a:t>New Orleans. </a:t>
            </a:r>
            <a:br>
              <a:rPr lang="en-US" sz="2400" i="1" dirty="0" smtClean="0">
                <a:latin typeface="Avenir Book"/>
                <a:cs typeface="Avenir Book"/>
              </a:rPr>
            </a:br>
            <a:r>
              <a:rPr lang="en-US" sz="2400" i="1" dirty="0" smtClean="0">
                <a:latin typeface="Avenir Book"/>
                <a:cs typeface="Avenir Book"/>
              </a:rPr>
              <a:t>Everywhere else is Cleveland.”</a:t>
            </a:r>
          </a:p>
          <a:p>
            <a:r>
              <a:rPr lang="en-US" b="1" i="1" dirty="0" smtClean="0">
                <a:latin typeface="Avenir Book"/>
                <a:cs typeface="Avenir Book"/>
              </a:rPr>
              <a:t>			   </a:t>
            </a:r>
            <a:r>
              <a:rPr lang="en-US" sz="2400" b="1" i="1" dirty="0" smtClean="0">
                <a:latin typeface="Avenir Book"/>
                <a:cs typeface="Avenir Book"/>
              </a:rPr>
              <a:t>-Tennessee Williams </a:t>
            </a:r>
            <a:endParaRPr lang="en-US" sz="2400" b="1" i="1" dirty="0">
              <a:latin typeface="Avenir Book"/>
              <a:cs typeface="Avenir Book"/>
            </a:endParaRPr>
          </a:p>
        </p:txBody>
      </p:sp>
    </p:spTree>
    <p:extLst>
      <p:ext uri="{BB962C8B-B14F-4D97-AF65-F5344CB8AC3E}">
        <p14:creationId xmlns:p14="http://schemas.microsoft.com/office/powerpoint/2010/main" val="2797764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latin typeface="Avenir Book"/>
              <a:cs typeface="Avenir Book"/>
            </a:endParaRPr>
          </a:p>
        </p:txBody>
      </p:sp>
      <p:pic>
        <p:nvPicPr>
          <p:cNvPr id="3" name="Picture 2" descr="event1334detai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1" y="1417638"/>
            <a:ext cx="8513192" cy="4151035"/>
          </a:xfrm>
          <a:prstGeom prst="rect">
            <a:avLst/>
          </a:prstGeom>
        </p:spPr>
      </p:pic>
    </p:spTree>
    <p:extLst>
      <p:ext uri="{BB962C8B-B14F-4D97-AF65-F5344CB8AC3E}">
        <p14:creationId xmlns:p14="http://schemas.microsoft.com/office/powerpoint/2010/main" val="136948511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4-11-04 at 2.58.1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00" y="2723241"/>
            <a:ext cx="7518400" cy="939800"/>
          </a:xfrm>
          <a:prstGeom prst="rect">
            <a:avLst/>
          </a:prstGeom>
        </p:spPr>
      </p:pic>
    </p:spTree>
    <p:extLst>
      <p:ext uri="{BB962C8B-B14F-4D97-AF65-F5344CB8AC3E}">
        <p14:creationId xmlns:p14="http://schemas.microsoft.com/office/powerpoint/2010/main" val="34621472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ll min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 y="647700"/>
            <a:ext cx="8153400" cy="5549900"/>
          </a:xfrm>
          <a:prstGeom prst="rect">
            <a:avLst/>
          </a:prstGeom>
        </p:spPr>
      </p:pic>
    </p:spTree>
    <p:extLst>
      <p:ext uri="{BB962C8B-B14F-4D97-AF65-F5344CB8AC3E}">
        <p14:creationId xmlns:p14="http://schemas.microsoft.com/office/powerpoint/2010/main" val="87076261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4286" y="1850580"/>
            <a:ext cx="8218714" cy="3970318"/>
          </a:xfrm>
          <a:prstGeom prst="rect">
            <a:avLst/>
          </a:prstGeom>
          <a:noFill/>
        </p:spPr>
        <p:txBody>
          <a:bodyPr wrap="square" rtlCol="0">
            <a:spAutoFit/>
          </a:bodyPr>
          <a:lstStyle/>
          <a:p>
            <a:r>
              <a:rPr lang="en-US" sz="3600" i="1" dirty="0">
                <a:latin typeface="Avenir Book"/>
                <a:cs typeface="Avenir Book"/>
              </a:rPr>
              <a:t>“Millennials, those born between 1982 and 2003, are </a:t>
            </a:r>
            <a:r>
              <a:rPr lang="en-US" sz="3600" b="1" i="1" dirty="0">
                <a:latin typeface="Avenir Book"/>
                <a:cs typeface="Avenir Book"/>
              </a:rPr>
              <a:t>"a cohort whose dominating presence will make its behaviors the major motif of American life in the next </a:t>
            </a:r>
            <a:r>
              <a:rPr lang="en-US" sz="3600" b="1" i="1" dirty="0" smtClean="0">
                <a:latin typeface="Avenir Book"/>
                <a:cs typeface="Avenir Book"/>
              </a:rPr>
              <a:t>decade" </a:t>
            </a:r>
          </a:p>
          <a:p>
            <a:r>
              <a:rPr lang="en-US" sz="3600" i="1" dirty="0">
                <a:latin typeface="Avenir Book"/>
                <a:cs typeface="Avenir Book"/>
              </a:rPr>
              <a:t>	</a:t>
            </a:r>
            <a:r>
              <a:rPr lang="en-US" sz="3600" i="1" dirty="0" smtClean="0">
                <a:latin typeface="Avenir Book"/>
                <a:cs typeface="Avenir Book"/>
              </a:rPr>
              <a:t>						–</a:t>
            </a:r>
            <a:r>
              <a:rPr lang="en-US" sz="3600" i="1" dirty="0">
                <a:latin typeface="Avenir Book"/>
                <a:cs typeface="Avenir Book"/>
              </a:rPr>
              <a:t>Brookings </a:t>
            </a:r>
            <a:r>
              <a:rPr lang="en-US" sz="3600" i="1" dirty="0" smtClean="0">
                <a:latin typeface="Avenir Book"/>
                <a:cs typeface="Avenir Book"/>
              </a:rPr>
              <a:t>Institution</a:t>
            </a:r>
            <a:endParaRPr lang="en-US" sz="3600" i="1" dirty="0">
              <a:latin typeface="Avenir Book"/>
              <a:cs typeface="Avenir Book"/>
            </a:endParaRPr>
          </a:p>
          <a:p>
            <a:endParaRPr lang="en-US" sz="3600" dirty="0">
              <a:latin typeface="Avenir Book"/>
              <a:cs typeface="Avenir Book"/>
            </a:endParaRPr>
          </a:p>
        </p:txBody>
      </p:sp>
      <p:pic>
        <p:nvPicPr>
          <p:cNvPr id="3" name="Picture 2" descr="Screen Shot 2014-11-04 at 2.58.1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00" y="564224"/>
            <a:ext cx="7518400" cy="939800"/>
          </a:xfrm>
          <a:prstGeom prst="rect">
            <a:avLst/>
          </a:prstGeom>
        </p:spPr>
      </p:pic>
    </p:spTree>
    <p:extLst>
      <p:ext uri="{BB962C8B-B14F-4D97-AF65-F5344CB8AC3E}">
        <p14:creationId xmlns:p14="http://schemas.microsoft.com/office/powerpoint/2010/main" val="24096263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1-04 at 3.09.1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264" y="535172"/>
            <a:ext cx="5537200" cy="1828800"/>
          </a:xfrm>
          <a:prstGeom prst="rect">
            <a:avLst/>
          </a:prstGeom>
        </p:spPr>
      </p:pic>
      <p:pic>
        <p:nvPicPr>
          <p:cNvPr id="4" name="Picture 3" descr="Screen Shot 2014-11-04 at 3.09.2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2985" y="2360386"/>
            <a:ext cx="5549900" cy="3314700"/>
          </a:xfrm>
          <a:prstGeom prst="rect">
            <a:avLst/>
          </a:prstGeom>
        </p:spPr>
      </p:pic>
    </p:spTree>
    <p:extLst>
      <p:ext uri="{BB962C8B-B14F-4D97-AF65-F5344CB8AC3E}">
        <p14:creationId xmlns:p14="http://schemas.microsoft.com/office/powerpoint/2010/main" val="211883718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596324442"/>
              </p:ext>
            </p:extLst>
          </p:nvPr>
        </p:nvGraphicFramePr>
        <p:xfrm>
          <a:off x="1600200" y="1465034"/>
          <a:ext cx="5943600" cy="3492500"/>
        </p:xfrm>
        <a:graphic>
          <a:graphicData uri="http://schemas.openxmlformats.org/presentationml/2006/ole">
            <mc:AlternateContent xmlns:mc="http://schemas.openxmlformats.org/markup-compatibility/2006">
              <mc:Choice xmlns:v="urn:schemas-microsoft-com:vml" Requires="v">
                <p:oleObj spid="_x0000_s1046" name="Document" r:id="rId4" imgW="5943600" imgH="3492500" progId="Word.Document.12">
                  <p:embed/>
                </p:oleObj>
              </mc:Choice>
              <mc:Fallback>
                <p:oleObj name="Document" r:id="rId4" imgW="5943600" imgH="3492500" progId="Word.Document.12">
                  <p:embed/>
                  <p:pic>
                    <p:nvPicPr>
                      <p:cNvPr id="0" name=""/>
                      <p:cNvPicPr/>
                      <p:nvPr/>
                    </p:nvPicPr>
                    <p:blipFill>
                      <a:blip r:embed="rId5"/>
                      <a:stretch>
                        <a:fillRect/>
                      </a:stretch>
                    </p:blipFill>
                    <p:spPr>
                      <a:xfrm>
                        <a:off x="1600200" y="1465034"/>
                        <a:ext cx="5943600" cy="3492500"/>
                      </a:xfrm>
                      <a:prstGeom prst="rect">
                        <a:avLst/>
                      </a:prstGeom>
                    </p:spPr>
                  </p:pic>
                </p:oleObj>
              </mc:Fallback>
            </mc:AlternateContent>
          </a:graphicData>
        </a:graphic>
      </p:graphicFrame>
    </p:spTree>
    <p:extLst>
      <p:ext uri="{BB962C8B-B14F-4D97-AF65-F5344CB8AC3E}">
        <p14:creationId xmlns:p14="http://schemas.microsoft.com/office/powerpoint/2010/main" val="310141867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1-04 at 3.09.1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3400" y="698104"/>
            <a:ext cx="5499100" cy="1828800"/>
          </a:xfrm>
          <a:prstGeom prst="rect">
            <a:avLst/>
          </a:prstGeom>
        </p:spPr>
      </p:pic>
      <p:pic>
        <p:nvPicPr>
          <p:cNvPr id="3" name="Picture 2" descr="Screen Shot 2014-11-04 at 3.09.3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3400" y="2526506"/>
            <a:ext cx="5499100" cy="1739900"/>
          </a:xfrm>
          <a:prstGeom prst="rect">
            <a:avLst/>
          </a:prstGeom>
        </p:spPr>
      </p:pic>
    </p:spTree>
    <p:extLst>
      <p:ext uri="{BB962C8B-B14F-4D97-AF65-F5344CB8AC3E}">
        <p14:creationId xmlns:p14="http://schemas.microsoft.com/office/powerpoint/2010/main" val="366078609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anks in part to the interconnected world in which millennials have always lived, their methods for home shopping and the priorities with which they approach homebuying are significantly different from those of previous generations"/>
          <p:cNvPicPr/>
          <p:nvPr/>
        </p:nvPicPr>
        <p:blipFill>
          <a:blip r:embed="rId3">
            <a:extLst>
              <a:ext uri="{28A0092B-C50C-407E-A947-70E740481C1C}">
                <a14:useLocalDpi xmlns:a14="http://schemas.microsoft.com/office/drawing/2010/main" val="0"/>
              </a:ext>
            </a:extLst>
          </a:blip>
          <a:srcRect/>
          <a:stretch>
            <a:fillRect/>
          </a:stretch>
        </p:blipFill>
        <p:spPr bwMode="auto">
          <a:xfrm>
            <a:off x="-2101488" y="11431"/>
            <a:ext cx="11706216" cy="6938010"/>
          </a:xfrm>
          <a:prstGeom prst="rect">
            <a:avLst/>
          </a:prstGeom>
          <a:noFill/>
          <a:ln>
            <a:noFill/>
          </a:ln>
        </p:spPr>
      </p:pic>
    </p:spTree>
    <p:extLst>
      <p:ext uri="{BB962C8B-B14F-4D97-AF65-F5344CB8AC3E}">
        <p14:creationId xmlns:p14="http://schemas.microsoft.com/office/powerpoint/2010/main" val="21608700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one.ozy.com/Pictures/738x554/7/2/8/40728_149626104.jpg"/>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8300" cy="6858000"/>
          </a:xfrm>
          <a:prstGeom prst="rect">
            <a:avLst/>
          </a:prstGeom>
          <a:noFill/>
          <a:ln>
            <a:noFill/>
          </a:ln>
        </p:spPr>
      </p:pic>
    </p:spTree>
    <p:extLst>
      <p:ext uri="{BB962C8B-B14F-4D97-AF65-F5344CB8AC3E}">
        <p14:creationId xmlns:p14="http://schemas.microsoft.com/office/powerpoint/2010/main" val="19320013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i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10" y="981709"/>
            <a:ext cx="8707120" cy="4839991"/>
          </a:xfrm>
          <a:prstGeom prst="rect">
            <a:avLst/>
          </a:prstGeom>
        </p:spPr>
      </p:pic>
    </p:spTree>
    <p:extLst>
      <p:ext uri="{BB962C8B-B14F-4D97-AF65-F5344CB8AC3E}">
        <p14:creationId xmlns:p14="http://schemas.microsoft.com/office/powerpoint/2010/main" val="153450791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alues Mills and Boomer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899" y="580571"/>
            <a:ext cx="8365671" cy="5551715"/>
          </a:xfrm>
          <a:prstGeom prst="rect">
            <a:avLst/>
          </a:prstGeom>
        </p:spPr>
      </p:pic>
    </p:spTree>
    <p:extLst>
      <p:ext uri="{BB962C8B-B14F-4D97-AF65-F5344CB8AC3E}">
        <p14:creationId xmlns:p14="http://schemas.microsoft.com/office/powerpoint/2010/main" val="228728146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LO 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653143"/>
            <a:ext cx="8450944" cy="5642428"/>
          </a:xfrm>
          <a:prstGeom prst="rect">
            <a:avLst/>
          </a:prstGeom>
        </p:spPr>
      </p:pic>
    </p:spTree>
    <p:extLst>
      <p:ext uri="{BB962C8B-B14F-4D97-AF65-F5344CB8AC3E}">
        <p14:creationId xmlns:p14="http://schemas.microsoft.com/office/powerpoint/2010/main" val="350815145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1-04 at 3.56.2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49"/>
            <a:ext cx="4245429" cy="2216689"/>
          </a:xfrm>
          <a:prstGeom prst="rect">
            <a:avLst/>
          </a:prstGeom>
        </p:spPr>
      </p:pic>
      <p:pic>
        <p:nvPicPr>
          <p:cNvPr id="3" name="Picture 2" descr="Screen Shot 2014-11-04 at 3.59.1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4058" y="2223938"/>
            <a:ext cx="5261429" cy="2770303"/>
          </a:xfrm>
          <a:prstGeom prst="rect">
            <a:avLst/>
          </a:prstGeom>
        </p:spPr>
      </p:pic>
      <p:pic>
        <p:nvPicPr>
          <p:cNvPr id="4" name="Picture 3" descr="Screen Shot 2014-11-04 at 4.01.22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3280" y="4820557"/>
            <a:ext cx="5280720" cy="2037443"/>
          </a:xfrm>
          <a:prstGeom prst="rect">
            <a:avLst/>
          </a:prstGeom>
        </p:spPr>
      </p:pic>
      <p:pic>
        <p:nvPicPr>
          <p:cNvPr id="5" name="Picture 4" descr="Screen Shot 2014-11-04 at 4.09.43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740" y="2025203"/>
            <a:ext cx="2185798" cy="3403600"/>
          </a:xfrm>
          <a:prstGeom prst="rect">
            <a:avLst/>
          </a:prstGeom>
        </p:spPr>
      </p:pic>
      <p:pic>
        <p:nvPicPr>
          <p:cNvPr id="6" name="Picture 5" descr="Screen Shot 2014-11-04 at 4.11.53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80100" y="7249"/>
            <a:ext cx="3263900" cy="2181240"/>
          </a:xfrm>
          <a:prstGeom prst="rect">
            <a:avLst/>
          </a:prstGeom>
        </p:spPr>
      </p:pic>
      <p:pic>
        <p:nvPicPr>
          <p:cNvPr id="7" name="Picture 6" descr="Screen Shot 2014-11-04 at 4.17.44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799" y="5964995"/>
            <a:ext cx="3973286" cy="893005"/>
          </a:xfrm>
          <a:prstGeom prst="rect">
            <a:avLst/>
          </a:prstGeom>
        </p:spPr>
      </p:pic>
      <p:pic>
        <p:nvPicPr>
          <p:cNvPr id="8" name="Picture 7" descr="Screen Shot 2014-11-04 at 4.23.45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75487" y="2243894"/>
            <a:ext cx="1933613" cy="2540377"/>
          </a:xfrm>
          <a:prstGeom prst="rect">
            <a:avLst/>
          </a:prstGeom>
        </p:spPr>
      </p:pic>
      <p:pic>
        <p:nvPicPr>
          <p:cNvPr id="9" name="Picture 8" descr="Screen Shot 2014-11-04 at 4.26.18 PM.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4842" y="4522527"/>
            <a:ext cx="3361871" cy="1447423"/>
          </a:xfrm>
          <a:prstGeom prst="rect">
            <a:avLst/>
          </a:prstGeom>
        </p:spPr>
      </p:pic>
      <p:pic>
        <p:nvPicPr>
          <p:cNvPr id="10" name="Picture 9" descr="Screen Shot 2014-11-04 at 4.29.31 PM.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18428" y="-45733"/>
            <a:ext cx="2587171" cy="2269671"/>
          </a:xfrm>
          <a:prstGeom prst="rect">
            <a:avLst/>
          </a:prstGeom>
        </p:spPr>
      </p:pic>
    </p:spTree>
    <p:extLst>
      <p:ext uri="{BB962C8B-B14F-4D97-AF65-F5344CB8AC3E}">
        <p14:creationId xmlns:p14="http://schemas.microsoft.com/office/powerpoint/2010/main" val="91527299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ssing the mar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715" y="671285"/>
            <a:ext cx="8802618" cy="5406572"/>
          </a:xfrm>
          <a:prstGeom prst="rect">
            <a:avLst/>
          </a:prstGeom>
        </p:spPr>
      </p:pic>
    </p:spTree>
    <p:extLst>
      <p:ext uri="{BB962C8B-B14F-4D97-AF65-F5344CB8AC3E}">
        <p14:creationId xmlns:p14="http://schemas.microsoft.com/office/powerpoint/2010/main" val="144047667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29857" y="3092995"/>
            <a:ext cx="3828143" cy="830997"/>
          </a:xfrm>
          <a:prstGeom prst="rect">
            <a:avLst/>
          </a:prstGeom>
          <a:noFill/>
        </p:spPr>
        <p:txBody>
          <a:bodyPr wrap="square" rtlCol="0">
            <a:spAutoFit/>
          </a:bodyPr>
          <a:lstStyle/>
          <a:p>
            <a:pPr algn="ctr"/>
            <a:r>
              <a:rPr lang="en-US" sz="4800" b="1" dirty="0" smtClean="0">
                <a:latin typeface="Avenir Book"/>
                <a:cs typeface="Avenir Book"/>
              </a:rPr>
              <a:t>URBAN</a:t>
            </a:r>
            <a:endParaRPr lang="en-US" sz="4800" b="1" dirty="0">
              <a:latin typeface="Avenir Book"/>
              <a:cs typeface="Avenir Book"/>
            </a:endParaRPr>
          </a:p>
        </p:txBody>
      </p:sp>
    </p:spTree>
    <p:extLst>
      <p:ext uri="{BB962C8B-B14F-4D97-AF65-F5344CB8AC3E}">
        <p14:creationId xmlns:p14="http://schemas.microsoft.com/office/powerpoint/2010/main" val="244096127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7092" y="3244334"/>
            <a:ext cx="5789819" cy="830997"/>
          </a:xfrm>
          <a:prstGeom prst="rect">
            <a:avLst/>
          </a:prstGeom>
        </p:spPr>
        <p:txBody>
          <a:bodyPr wrap="none">
            <a:spAutoFit/>
          </a:bodyPr>
          <a:lstStyle/>
          <a:p>
            <a:pPr algn="ctr"/>
            <a:r>
              <a:rPr lang="en-US" sz="4800" b="1" dirty="0" smtClean="0">
                <a:latin typeface="Avenir Book"/>
                <a:cs typeface="Avenir Book"/>
              </a:rPr>
              <a:t>URBAN = HISTORIC </a:t>
            </a:r>
            <a:endParaRPr lang="en-US" sz="4800" b="1" dirty="0">
              <a:latin typeface="Avenir Book"/>
              <a:cs typeface="Avenir Book"/>
            </a:endParaRPr>
          </a:p>
        </p:txBody>
      </p:sp>
    </p:spTree>
    <p:extLst>
      <p:ext uri="{BB962C8B-B14F-4D97-AF65-F5344CB8AC3E}">
        <p14:creationId xmlns:p14="http://schemas.microsoft.com/office/powerpoint/2010/main" val="188138415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ebrooming 5 ways to more effectively market to Millennial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 y="68580"/>
            <a:ext cx="9601200" cy="665226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32960367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1-04 at 3.32.4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828147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1-04 at 3.39.2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7700"/>
            <a:ext cx="9144000" cy="5540395"/>
          </a:xfrm>
          <a:prstGeom prst="rect">
            <a:avLst/>
          </a:prstGeom>
        </p:spPr>
      </p:pic>
    </p:spTree>
    <p:extLst>
      <p:ext uri="{BB962C8B-B14F-4D97-AF65-F5344CB8AC3E}">
        <p14:creationId xmlns:p14="http://schemas.microsoft.com/office/powerpoint/2010/main" val="93653648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dn1.tnwcdn.com/wp-content/blogs.dir/1/files/2014/03/millennial-attitudes.png"/>
          <p:cNvPicPr/>
          <p:nvPr/>
        </p:nvPicPr>
        <p:blipFill>
          <a:blip r:embed="rId3">
            <a:extLst>
              <a:ext uri="{28A0092B-C50C-407E-A947-70E740481C1C}">
                <a14:useLocalDpi xmlns:a14="http://schemas.microsoft.com/office/drawing/2010/main" val="0"/>
              </a:ext>
            </a:extLst>
          </a:blip>
          <a:srcRect/>
          <a:stretch>
            <a:fillRect/>
          </a:stretch>
        </p:blipFill>
        <p:spPr bwMode="auto">
          <a:xfrm>
            <a:off x="635000" y="526143"/>
            <a:ext cx="8001000" cy="5515428"/>
          </a:xfrm>
          <a:prstGeom prst="rect">
            <a:avLst/>
          </a:prstGeom>
          <a:noFill/>
          <a:ln>
            <a:noFill/>
          </a:ln>
        </p:spPr>
      </p:pic>
    </p:spTree>
    <p:extLst>
      <p:ext uri="{BB962C8B-B14F-4D97-AF65-F5344CB8AC3E}">
        <p14:creationId xmlns:p14="http://schemas.microsoft.com/office/powerpoint/2010/main" val="318058700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1-04 at 3.49.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3900"/>
            <a:ext cx="9144000" cy="5385477"/>
          </a:xfrm>
          <a:prstGeom prst="rect">
            <a:avLst/>
          </a:prstGeom>
        </p:spPr>
      </p:pic>
    </p:spTree>
    <p:extLst>
      <p:ext uri="{BB962C8B-B14F-4D97-AF65-F5344CB8AC3E}">
        <p14:creationId xmlns:p14="http://schemas.microsoft.com/office/powerpoint/2010/main" val="4672171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1-04 at 3.53.3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1066800"/>
            <a:ext cx="8115300" cy="4724400"/>
          </a:xfrm>
          <a:prstGeom prst="rect">
            <a:avLst/>
          </a:prstGeom>
        </p:spPr>
      </p:pic>
    </p:spTree>
    <p:extLst>
      <p:ext uri="{BB962C8B-B14F-4D97-AF65-F5344CB8AC3E}">
        <p14:creationId xmlns:p14="http://schemas.microsoft.com/office/powerpoint/2010/main" val="360526373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one.ozy.com/Pictures/738x554/7/2/8/40728_149626104.jpg"/>
          <p:cNvPicPr/>
          <p:nvPr/>
        </p:nvPicPr>
        <p:blipFill>
          <a:blip r:embed="rId3">
            <a:extLst>
              <a:ext uri="{28A0092B-C50C-407E-A947-70E740481C1C}">
                <a14:useLocalDpi xmlns:a14="http://schemas.microsoft.com/office/drawing/2010/main" val="0"/>
              </a:ext>
            </a:extLst>
          </a:blip>
          <a:srcRect/>
          <a:stretch>
            <a:fillRect/>
          </a:stretch>
        </p:blipFill>
        <p:spPr bwMode="auto">
          <a:xfrm>
            <a:off x="-154396" y="-548640"/>
            <a:ext cx="9424126" cy="7406641"/>
          </a:xfrm>
          <a:prstGeom prst="rect">
            <a:avLst/>
          </a:prstGeom>
          <a:noFill/>
          <a:ln>
            <a:noFill/>
          </a:ln>
        </p:spPr>
      </p:pic>
    </p:spTree>
    <p:extLst>
      <p:ext uri="{BB962C8B-B14F-4D97-AF65-F5344CB8AC3E}">
        <p14:creationId xmlns:p14="http://schemas.microsoft.com/office/powerpoint/2010/main" val="86443660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venir Book"/>
                <a:cs typeface="Avenir Book"/>
              </a:rPr>
              <a:t>Marketing New Orleans Properties to the Modern Client</a:t>
            </a:r>
            <a:endParaRPr lang="en-US" dirty="0">
              <a:latin typeface="Avenir Book"/>
              <a:cs typeface="Avenir Book"/>
            </a:endParaRPr>
          </a:p>
        </p:txBody>
      </p:sp>
      <p:pic>
        <p:nvPicPr>
          <p:cNvPr id="3" name="Picture 2" descr="event1334detai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479" y="1739899"/>
            <a:ext cx="7623439" cy="3717191"/>
          </a:xfrm>
          <a:prstGeom prst="rect">
            <a:avLst/>
          </a:prstGeom>
        </p:spPr>
      </p:pic>
      <p:sp>
        <p:nvSpPr>
          <p:cNvPr id="4" name="TextBox 3"/>
          <p:cNvSpPr txBox="1"/>
          <p:nvPr/>
        </p:nvSpPr>
        <p:spPr>
          <a:xfrm>
            <a:off x="5737860" y="5457090"/>
            <a:ext cx="2792789" cy="2031325"/>
          </a:xfrm>
          <a:prstGeom prst="rect">
            <a:avLst/>
          </a:prstGeom>
          <a:noFill/>
        </p:spPr>
        <p:txBody>
          <a:bodyPr wrap="square" rtlCol="0">
            <a:spAutoFit/>
          </a:bodyPr>
          <a:lstStyle/>
          <a:p>
            <a:r>
              <a:rPr lang="en-US" b="1" dirty="0" smtClean="0">
                <a:latin typeface="Avenir Book"/>
                <a:cs typeface="Avenir Book"/>
              </a:rPr>
              <a:t>David </a:t>
            </a:r>
            <a:r>
              <a:rPr lang="en-US" b="1" dirty="0" err="1" smtClean="0">
                <a:latin typeface="Avenir Book"/>
                <a:cs typeface="Avenir Book"/>
              </a:rPr>
              <a:t>Favret</a:t>
            </a:r>
            <a:endParaRPr lang="en-US" b="1" dirty="0">
              <a:latin typeface="Avenir Book"/>
              <a:cs typeface="Avenir Book"/>
            </a:endParaRPr>
          </a:p>
          <a:p>
            <a:r>
              <a:rPr lang="en-US" b="1" dirty="0" smtClean="0">
                <a:latin typeface="Avenir Book"/>
                <a:cs typeface="Avenir Book"/>
              </a:rPr>
              <a:t>French Quarter Realty</a:t>
            </a:r>
            <a:br>
              <a:rPr lang="en-US" b="1" dirty="0" smtClean="0">
                <a:latin typeface="Avenir Book"/>
                <a:cs typeface="Avenir Book"/>
              </a:rPr>
            </a:br>
            <a:r>
              <a:rPr lang="en-US" b="1" dirty="0" smtClean="0">
                <a:latin typeface="Avenir Book"/>
                <a:cs typeface="Avenir Book"/>
                <a:hlinkClick r:id="rId4"/>
              </a:rPr>
              <a:t>davidfavret.com</a:t>
            </a:r>
            <a:endParaRPr lang="en-US" b="1" dirty="0" smtClean="0">
              <a:latin typeface="Avenir Book"/>
              <a:cs typeface="Avenir Book"/>
            </a:endParaRPr>
          </a:p>
          <a:p>
            <a:endParaRPr lang="en-US" dirty="0" smtClean="0">
              <a:latin typeface="Avenir Book"/>
              <a:cs typeface="Avenir Book"/>
            </a:endParaRPr>
          </a:p>
          <a:p>
            <a:endParaRPr lang="en-US" dirty="0">
              <a:latin typeface="Avenir Book"/>
              <a:cs typeface="Avenir Book"/>
            </a:endParaRPr>
          </a:p>
          <a:p>
            <a:endParaRPr lang="en-US" dirty="0" smtClean="0">
              <a:latin typeface="Avenir Book"/>
              <a:cs typeface="Avenir Book"/>
            </a:endParaRPr>
          </a:p>
          <a:p>
            <a:endParaRPr lang="en-US" dirty="0">
              <a:latin typeface="Avenir Book"/>
              <a:cs typeface="Avenir Book"/>
            </a:endParaRPr>
          </a:p>
        </p:txBody>
      </p:sp>
    </p:spTree>
    <p:extLst>
      <p:ext uri="{BB962C8B-B14F-4D97-AF65-F5344CB8AC3E}">
        <p14:creationId xmlns:p14="http://schemas.microsoft.com/office/powerpoint/2010/main" val="363516001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162</TotalTime>
  <Words>1322</Words>
  <Application>Microsoft Macintosh PowerPoint</Application>
  <PresentationFormat>On-screen Show (4:3)</PresentationFormat>
  <Paragraphs>106</Paragraphs>
  <Slides>26</Slides>
  <Notes>25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Document</vt:lpstr>
      <vt:lpstr>Marketing New Orleans Properties to the Modern Client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Marketing New Orleans Properties to the Modern Client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Historic New Orleans Properties to a Modern Clientele</dc:title>
  <dc:creator>mandy pumilia</dc:creator>
  <cp:lastModifiedBy>mandy pumilia</cp:lastModifiedBy>
  <cp:revision>25</cp:revision>
  <dcterms:created xsi:type="dcterms:W3CDTF">2014-11-04T20:22:33Z</dcterms:created>
  <dcterms:modified xsi:type="dcterms:W3CDTF">2014-11-05T15:53:23Z</dcterms:modified>
</cp:coreProperties>
</file>